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5"/>
  </p:notesMasterIdLst>
  <p:handoutMasterIdLst>
    <p:handoutMasterId r:id="rId16"/>
  </p:handoutMasterIdLst>
  <p:sldIdLst>
    <p:sldId id="414" r:id="rId2"/>
    <p:sldId id="521" r:id="rId3"/>
    <p:sldId id="538" r:id="rId4"/>
    <p:sldId id="501" r:id="rId5"/>
    <p:sldId id="502" r:id="rId6"/>
    <p:sldId id="503" r:id="rId7"/>
    <p:sldId id="519" r:id="rId8"/>
    <p:sldId id="520" r:id="rId9"/>
    <p:sldId id="532" r:id="rId10"/>
    <p:sldId id="504" r:id="rId11"/>
    <p:sldId id="533" r:id="rId12"/>
    <p:sldId id="513" r:id="rId13"/>
    <p:sldId id="536" r:id="rId14"/>
  </p:sldIdLst>
  <p:sldSz cx="9144000" cy="6858000" type="screen4x3"/>
  <p:notesSz cx="6805613" cy="9944100"/>
  <p:defaultTextStyle>
    <a:defPPr>
      <a:defRPr lang="de-DE"/>
    </a:defPPr>
    <a:lvl1pPr marL="0" algn="l" defTabSz="905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759" algn="l" defTabSz="905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5526" algn="l" defTabSz="905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8277" algn="l" defTabSz="905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1049" algn="l" defTabSz="905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3807" algn="l" defTabSz="905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6565" algn="l" defTabSz="905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9339" algn="l" defTabSz="905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2102" algn="l" defTabSz="905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CE14FD-E087-4B10-A084-E5610B76087B}">
          <p14:sldIdLst>
            <p14:sldId id="414"/>
            <p14:sldId id="521"/>
            <p14:sldId id="538"/>
            <p14:sldId id="501"/>
            <p14:sldId id="502"/>
            <p14:sldId id="503"/>
            <p14:sldId id="519"/>
            <p14:sldId id="520"/>
            <p14:sldId id="532"/>
            <p14:sldId id="504"/>
            <p14:sldId id="533"/>
            <p14:sldId id="513"/>
            <p14:sldId id="536"/>
          </p14:sldIdLst>
        </p14:section>
        <p14:section name="Untitled Section" id="{770BC124-A282-480E-AC88-0C98349F483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pos="2903" userDrawn="1">
          <p15:clr>
            <a:srgbClr val="A4A3A4"/>
          </p15:clr>
        </p15:guide>
        <p15:guide id="4" pos="359">
          <p15:clr>
            <a:srgbClr val="A4A3A4"/>
          </p15:clr>
        </p15:guide>
        <p15:guide id="5" pos="5397" userDrawn="1">
          <p15:clr>
            <a:srgbClr val="A4A3A4"/>
          </p15:clr>
        </p15:guide>
        <p15:guide id="6" pos="2426" userDrawn="1">
          <p15:clr>
            <a:srgbClr val="A4A3A4"/>
          </p15:clr>
        </p15:guide>
        <p15:guide id="7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9E74"/>
    <a:srgbClr val="E6A83D"/>
    <a:srgbClr val="E8E8E8"/>
    <a:srgbClr val="272727"/>
    <a:srgbClr val="97ADC6"/>
    <a:srgbClr val="DC6016"/>
    <a:srgbClr val="E08554"/>
    <a:srgbClr val="49752B"/>
    <a:srgbClr val="968375"/>
    <a:srgbClr val="1C5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6" autoAdjust="0"/>
    <p:restoredTop sz="86444" autoAdjust="0"/>
  </p:normalViewPr>
  <p:slideViewPr>
    <p:cSldViewPr snapToGrid="0">
      <p:cViewPr>
        <p:scale>
          <a:sx n="85" d="100"/>
          <a:sy n="85" d="100"/>
        </p:scale>
        <p:origin x="-1398" y="396"/>
      </p:cViewPr>
      <p:guideLst>
        <p:guide orient="horz" pos="482"/>
        <p:guide pos="408"/>
        <p:guide pos="2903"/>
        <p:guide pos="359"/>
        <p:guide pos="5397"/>
        <p:guide pos="242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2" d="100"/>
        <a:sy n="142" d="100"/>
      </p:scale>
      <p:origin x="0" y="816"/>
    </p:cViewPr>
  </p:sorterViewPr>
  <p:notesViewPr>
    <p:cSldViewPr snapToGrid="0">
      <p:cViewPr varScale="1">
        <p:scale>
          <a:sx n="111" d="100"/>
          <a:sy n="111" d="100"/>
        </p:scale>
        <p:origin x="5328" y="216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72712-D158-448E-9DAC-7641908E5FB9}" type="datetimeFigureOut">
              <a:rPr lang="de-DE" smtClean="0"/>
              <a:t>03.09.2019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5387"/>
            <a:ext cx="2949575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1" y="9445387"/>
            <a:ext cx="2949575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9EED0-61AF-465A-9019-2D477611BD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00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29D9F-975B-4A44-A0F7-75385BAB0A33}" type="datetimeFigureOut">
              <a:rPr lang="de-DE" smtClean="0"/>
              <a:t>03.09.2019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76A9-2238-4B9E-91DB-A82FB67E26D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0033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05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759" algn="l" defTabSz="905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5526" algn="l" defTabSz="905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8277" algn="l" defTabSz="905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1049" algn="l" defTabSz="905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3807" algn="l" defTabSz="905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6565" algn="l" defTabSz="905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9339" algn="l" defTabSz="905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2102" algn="l" defTabSz="905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68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075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113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71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42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817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92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360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586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1987" cy="33559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58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959102" y="6235985"/>
            <a:ext cx="1184898" cy="62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88" tIns="39694" rIns="79388" bIns="39694"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68934" y="5438214"/>
            <a:ext cx="7995399" cy="7977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1100"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Rechteck 8"/>
          <p:cNvSpPr/>
          <p:nvPr userDrawn="1"/>
        </p:nvSpPr>
        <p:spPr>
          <a:xfrm>
            <a:off x="7959102" y="6235985"/>
            <a:ext cx="1184898" cy="62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388" tIns="39694" rIns="79388" bIns="39694"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B0C076A2-5FB0-4B48-8732-46AEA54E06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771140"/>
            <a:ext cx="5168900" cy="6578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1715E799-0EA2-F74D-9F06-5E41C027B0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53" y="6392443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5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it 1 Inhalts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="" xmlns:a16="http://schemas.microsoft.com/office/drawing/2014/main" id="{984A5FF7-EEC3-8546-9E91-6D9521AC7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2" y="589790"/>
            <a:ext cx="1855028" cy="256455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568933" y="1907006"/>
            <a:ext cx="7995399" cy="411364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5917680" y="6456266"/>
            <a:ext cx="2082198" cy="141667"/>
          </a:xfrm>
        </p:spPr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61F798FE-9DB1-3844-B69D-29D63F8937D0}"/>
              </a:ext>
            </a:extLst>
          </p:cNvPr>
          <p:cNvSpPr/>
          <p:nvPr userDrawn="1"/>
        </p:nvSpPr>
        <p:spPr>
          <a:xfrm flipV="1">
            <a:off x="0" y="837346"/>
            <a:ext cx="9144000" cy="180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D796D457-6A31-4746-812C-A4A5658B0A67}"/>
              </a:ext>
            </a:extLst>
          </p:cNvPr>
          <p:cNvSpPr txBox="1"/>
          <p:nvPr userDrawn="1"/>
        </p:nvSpPr>
        <p:spPr>
          <a:xfrm>
            <a:off x="700391" y="6342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="" xmlns:a16="http://schemas.microsoft.com/office/drawing/2014/main" id="{3AE79599-3FC3-214B-8384-B38D90EC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03" y="828578"/>
            <a:ext cx="7995399" cy="3796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lang="de-DE" sz="2200" b="0" kern="1200" dirty="0">
                <a:solidFill>
                  <a:srgbClr val="E6A83D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1196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it 2 Inhaltsblö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568873" y="2122337"/>
            <a:ext cx="3941355" cy="411364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4628408" y="2122337"/>
            <a:ext cx="3935925" cy="411364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D329C1FC-FDC1-E946-945C-3315187C9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2" y="589790"/>
            <a:ext cx="1855028" cy="25645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EC2D710B-EA55-E14F-9A7B-E9934646F897}"/>
              </a:ext>
            </a:extLst>
          </p:cNvPr>
          <p:cNvSpPr/>
          <p:nvPr userDrawn="1"/>
        </p:nvSpPr>
        <p:spPr>
          <a:xfrm flipV="1">
            <a:off x="0" y="837346"/>
            <a:ext cx="9144000" cy="180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7C9CEABB-EC89-BB4D-A800-09C27278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03" y="828578"/>
            <a:ext cx="7995399" cy="3796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lang="de-DE" sz="2200" b="0" kern="1200" dirty="0">
                <a:solidFill>
                  <a:srgbClr val="E6A83D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27336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it 2 Inhaltsblöcken, asymetr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568869" y="2122337"/>
            <a:ext cx="5296324" cy="411364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5980597" y="2122337"/>
            <a:ext cx="2583672" cy="411364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B16AA4F7-76E2-6D44-BF05-130CD34CA6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2" y="589790"/>
            <a:ext cx="1855028" cy="25645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84C9D2F0-6BEC-6D46-9022-1B0D8948D3D0}"/>
              </a:ext>
            </a:extLst>
          </p:cNvPr>
          <p:cNvSpPr/>
          <p:nvPr userDrawn="1"/>
        </p:nvSpPr>
        <p:spPr>
          <a:xfrm flipV="1">
            <a:off x="0" y="837346"/>
            <a:ext cx="9144000" cy="180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510D519E-D478-264A-9816-D3FB4F221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03" y="828578"/>
            <a:ext cx="7995399" cy="3796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lang="de-DE" sz="2200" b="0" kern="1200" dirty="0">
                <a:solidFill>
                  <a:srgbClr val="E6A83D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491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it 3 Blö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4"/>
          </p:nvPr>
        </p:nvSpPr>
        <p:spPr>
          <a:xfrm>
            <a:off x="568870" y="2122337"/>
            <a:ext cx="2589102" cy="411364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3277513" y="2122337"/>
            <a:ext cx="2587745" cy="411364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6"/>
          </p:nvPr>
        </p:nvSpPr>
        <p:spPr>
          <a:xfrm>
            <a:off x="5980597" y="2122337"/>
            <a:ext cx="2583672" cy="411364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8C48AC2D-A36A-FA4A-8888-8BE2CCDE6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2" y="589790"/>
            <a:ext cx="1855028" cy="25645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A0C67C1C-FBCD-284A-A94A-057BFA31DDC1}"/>
              </a:ext>
            </a:extLst>
          </p:cNvPr>
          <p:cNvSpPr/>
          <p:nvPr userDrawn="1"/>
        </p:nvSpPr>
        <p:spPr>
          <a:xfrm flipV="1">
            <a:off x="0" y="837346"/>
            <a:ext cx="9144000" cy="180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="" xmlns:a16="http://schemas.microsoft.com/office/drawing/2014/main" id="{5B76B5DA-2306-5845-B6E8-58A9E3BD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03" y="828578"/>
            <a:ext cx="7995399" cy="3796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lang="de-DE" sz="2200" b="0" kern="1200" dirty="0">
                <a:solidFill>
                  <a:srgbClr val="E6A83D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73709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it 3 Blöcken oben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5"/>
          </p:nvPr>
        </p:nvSpPr>
        <p:spPr>
          <a:xfrm>
            <a:off x="568873" y="4277371"/>
            <a:ext cx="3941355" cy="1959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/>
          </p:nvPr>
        </p:nvSpPr>
        <p:spPr>
          <a:xfrm>
            <a:off x="4632418" y="4277371"/>
            <a:ext cx="3931852" cy="1959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568934" y="2122337"/>
            <a:ext cx="7995399" cy="20287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00FE5498-7E3B-2E49-950D-096994E31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2" y="589790"/>
            <a:ext cx="1855028" cy="25645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881EB61C-8FA6-7A42-A436-3F73F1332D7C}"/>
              </a:ext>
            </a:extLst>
          </p:cNvPr>
          <p:cNvSpPr/>
          <p:nvPr userDrawn="1"/>
        </p:nvSpPr>
        <p:spPr>
          <a:xfrm flipV="1">
            <a:off x="0" y="837346"/>
            <a:ext cx="9144000" cy="180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>
            <a:extLst>
              <a:ext uri="{FF2B5EF4-FFF2-40B4-BE49-F238E27FC236}">
                <a16:creationId xmlns="" xmlns:a16="http://schemas.microsoft.com/office/drawing/2014/main" id="{DEE01840-974D-1746-AA42-EFB3F661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03" y="828578"/>
            <a:ext cx="7995399" cy="3796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lang="de-DE" sz="2200" b="0" kern="1200" dirty="0">
                <a:solidFill>
                  <a:srgbClr val="E6A83D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8885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mit 4 Blö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6"/>
          </p:nvPr>
        </p:nvSpPr>
        <p:spPr>
          <a:xfrm>
            <a:off x="568873" y="2122337"/>
            <a:ext cx="3941355" cy="20287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7"/>
          </p:nvPr>
        </p:nvSpPr>
        <p:spPr>
          <a:xfrm>
            <a:off x="4628408" y="2122337"/>
            <a:ext cx="3935925" cy="202874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>
          <a:xfrm>
            <a:off x="568873" y="4277791"/>
            <a:ext cx="3941355" cy="19581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9"/>
          </p:nvPr>
        </p:nvSpPr>
        <p:spPr>
          <a:xfrm>
            <a:off x="4628408" y="4277791"/>
            <a:ext cx="3935925" cy="19581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="" xmlns:a16="http://schemas.microsoft.com/office/drawing/2014/main" id="{399E2F4D-A438-544C-A404-1007B336A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2" y="589790"/>
            <a:ext cx="1855028" cy="25645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BB1FA468-E9FF-7049-87AB-DA8F6C7671C0}"/>
              </a:ext>
            </a:extLst>
          </p:cNvPr>
          <p:cNvSpPr/>
          <p:nvPr userDrawn="1"/>
        </p:nvSpPr>
        <p:spPr>
          <a:xfrm flipV="1">
            <a:off x="0" y="837346"/>
            <a:ext cx="9144000" cy="180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el 1">
            <a:extLst>
              <a:ext uri="{FF2B5EF4-FFF2-40B4-BE49-F238E27FC236}">
                <a16:creationId xmlns="" xmlns:a16="http://schemas.microsoft.com/office/drawing/2014/main" id="{FACFB28D-DE59-9C44-991F-A2DD5A2A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03" y="828578"/>
            <a:ext cx="7995399" cy="3796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lang="de-DE" sz="2200" b="0" kern="1200" dirty="0">
                <a:solidFill>
                  <a:srgbClr val="E6A83D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987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nzseitiges Foto mit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68870" y="647932"/>
            <a:ext cx="7995400" cy="5588053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100" baseline="0"/>
            </a:lvl1pPr>
          </a:lstStyle>
          <a:p>
            <a:r>
              <a:rPr lang="de-DE" dirty="0"/>
              <a:t>Bitte auf das Bild-Symbol klicken um ein neues Bild einzufügen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28344" y="2122338"/>
            <a:ext cx="3786975" cy="3950854"/>
          </a:xfrm>
          <a:prstGeom prst="rect">
            <a:avLst/>
          </a:prstGeom>
          <a:solidFill>
            <a:srgbClr val="FFFFFF">
              <a:alpha val="30196"/>
            </a:srgbClr>
          </a:solidFill>
        </p:spPr>
        <p:txBody>
          <a:bodyPr lIns="125017" tIns="125017" rIns="125017" bIns="125017">
            <a:normAutofit/>
          </a:bodyPr>
          <a:lstStyle>
            <a:lvl1pPr marL="0" indent="0">
              <a:lnSpc>
                <a:spcPts val="2630"/>
              </a:lnSpc>
              <a:buNone/>
              <a:defRPr sz="2200" b="0" baseline="0">
                <a:latin typeface="+mn-lt"/>
              </a:defRPr>
            </a:lvl1pPr>
            <a:lvl2pPr marL="452759" indent="0">
              <a:buNone/>
              <a:defRPr sz="2200"/>
            </a:lvl2pPr>
            <a:lvl3pPr marL="905526" indent="0">
              <a:buNone/>
              <a:defRPr sz="2200"/>
            </a:lvl3pPr>
            <a:lvl4pPr marL="1358277" indent="0">
              <a:buNone/>
              <a:defRPr sz="2200"/>
            </a:lvl4pPr>
            <a:lvl5pPr marL="1811049" indent="0">
              <a:buNone/>
              <a:defRPr sz="2200"/>
            </a:lvl5pPr>
          </a:lstStyle>
          <a:p>
            <a:pPr lvl="0"/>
            <a:r>
              <a:rPr lang="de-DE" dirty="0"/>
              <a:t>Textfeld für ein Zitat oder Ähnliches.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it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68870" y="647932"/>
            <a:ext cx="5296324" cy="5588053"/>
          </a:xfrm>
          <a:prstGeom prst="roundRect">
            <a:avLst>
              <a:gd name="adj" fmla="val 434"/>
            </a:avLst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100" baseline="0"/>
            </a:lvl1pPr>
          </a:lstStyle>
          <a:p>
            <a:r>
              <a:rPr lang="de-DE" dirty="0"/>
              <a:t>Bitte auf das Bild-Symbol klicken um ein neues Bild einzufügen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969120" y="647932"/>
            <a:ext cx="2586389" cy="5588053"/>
          </a:xfrm>
          <a:prstGeom prst="roundRect">
            <a:avLst>
              <a:gd name="adj" fmla="val 826"/>
            </a:avLst>
          </a:prstGeom>
          <a:solidFill>
            <a:schemeClr val="accent1"/>
          </a:solidFill>
        </p:spPr>
        <p:txBody>
          <a:bodyPr lIns="125017" tIns="125017" rIns="125017" bIns="125017">
            <a:normAutofit/>
          </a:bodyPr>
          <a:lstStyle>
            <a:lvl1pPr marL="0" indent="0">
              <a:lnSpc>
                <a:spcPts val="2630"/>
              </a:lnSpc>
              <a:buNone/>
              <a:defRPr sz="2200" b="0" baseline="0">
                <a:solidFill>
                  <a:schemeClr val="bg1"/>
                </a:solidFill>
                <a:latin typeface="+mn-lt"/>
              </a:defRPr>
            </a:lvl1pPr>
            <a:lvl2pPr marL="452759" indent="0">
              <a:buNone/>
              <a:defRPr sz="2200">
                <a:solidFill>
                  <a:schemeClr val="bg1"/>
                </a:solidFill>
              </a:defRPr>
            </a:lvl2pPr>
            <a:lvl3pPr marL="905526" indent="0">
              <a:buNone/>
              <a:defRPr sz="2200">
                <a:solidFill>
                  <a:schemeClr val="bg1"/>
                </a:solidFill>
              </a:defRPr>
            </a:lvl3pPr>
            <a:lvl4pPr marL="1358277" indent="0">
              <a:buNone/>
              <a:defRPr sz="2200">
                <a:solidFill>
                  <a:schemeClr val="bg1"/>
                </a:solidFill>
              </a:defRPr>
            </a:lvl4pPr>
            <a:lvl5pPr marL="1811049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Textfeld für ein Zitat oder ähnliches.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5926284" y="6398213"/>
            <a:ext cx="2082198" cy="1416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61105" y="2122337"/>
            <a:ext cx="8003163" cy="41136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066FB4E0-90B2-1244-B4A1-34392F4FFB6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53" y="6392443"/>
            <a:ext cx="203200" cy="2032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7422974A-3428-E94C-80CE-80E630377EF1}"/>
              </a:ext>
            </a:extLst>
          </p:cNvPr>
          <p:cNvSpPr/>
          <p:nvPr userDrawn="1"/>
        </p:nvSpPr>
        <p:spPr>
          <a:xfrm flipV="1">
            <a:off x="0" y="837346"/>
            <a:ext cx="9144000" cy="18000"/>
          </a:xfrm>
          <a:prstGeom prst="rect">
            <a:avLst/>
          </a:prstGeom>
          <a:solidFill>
            <a:srgbClr val="272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C053D12D-08B5-5040-95C3-B82DF33A7EF4}"/>
              </a:ext>
            </a:extLst>
          </p:cNvPr>
          <p:cNvSpPr txBox="1"/>
          <p:nvPr userDrawn="1"/>
        </p:nvSpPr>
        <p:spPr>
          <a:xfrm>
            <a:off x="446499" y="6361324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Seite </a:t>
            </a:r>
            <a:fld id="{F201EBA3-F10D-D842-A810-C00577A7D893}" type="slidenum">
              <a:rPr lang="de-DE" sz="800" smtClean="0"/>
              <a:t>‹#›</a:t>
            </a:fld>
            <a:r>
              <a:rPr lang="de-DE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41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hf sldNum="0" hdr="0" ftr="0" dt="0"/>
  <p:txStyles>
    <p:titleStyle>
      <a:lvl1pPr algn="l" defTabSz="905526" rtl="0" eaLnBrk="1" latinLnBrk="0" hangingPunct="1">
        <a:lnSpc>
          <a:spcPts val="2980"/>
        </a:lnSpc>
        <a:spcBef>
          <a:spcPct val="0"/>
        </a:spcBef>
        <a:buNone/>
        <a:defRPr sz="2200" b="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05526" rtl="0" eaLnBrk="1" fontAlgn="auto" latinLnBrk="0" hangingPunct="1">
        <a:lnSpc>
          <a:spcPts val="1315"/>
        </a:lnSpc>
        <a:spcBef>
          <a:spcPts val="1052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1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marR="0" indent="0" algn="l" defTabSz="905526" rtl="0" eaLnBrk="1" fontAlgn="auto" latinLnBrk="0" hangingPunct="1">
        <a:lnSpc>
          <a:spcPts val="1315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0" marR="0" indent="0" algn="l" defTabSz="905526" rtl="0" eaLnBrk="1" fontAlgn="auto" latinLnBrk="0" hangingPunct="1">
        <a:lnSpc>
          <a:spcPts val="1488"/>
        </a:lnSpc>
        <a:spcBef>
          <a:spcPts val="526"/>
        </a:spcBef>
        <a:spcAft>
          <a:spcPts val="526"/>
        </a:spcAft>
        <a:buClrTx/>
        <a:buSzTx/>
        <a:buFont typeface="Arial" panose="020B0604020202020204" pitchFamily="34" charset="0"/>
        <a:buNone/>
        <a:tabLst/>
        <a:defRPr sz="11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0" marR="0" indent="0" algn="l" defTabSz="905526" rtl="0" eaLnBrk="1" fontAlgn="auto" latinLnBrk="0" hangingPunct="1">
        <a:lnSpc>
          <a:spcPts val="1315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900" kern="1200">
          <a:solidFill>
            <a:schemeClr val="tx2"/>
          </a:solidFill>
          <a:latin typeface="+mj-lt"/>
          <a:ea typeface="+mn-ea"/>
          <a:cs typeface="+mn-cs"/>
        </a:defRPr>
      </a:lvl4pPr>
      <a:lvl5pPr marL="0" marR="0" indent="0" algn="l" defTabSz="905526" rtl="0" eaLnBrk="1" fontAlgn="auto" latinLnBrk="0" hangingPunct="1">
        <a:lnSpc>
          <a:spcPts val="1488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2490190" indent="-226378" algn="l" defTabSz="905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2957" indent="-226378" algn="l" defTabSz="905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5714" indent="-226378" algn="l" defTabSz="905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8477" indent="-226378" algn="l" defTabSz="9055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05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759" algn="l" defTabSz="905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526" algn="l" defTabSz="905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277" algn="l" defTabSz="905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049" algn="l" defTabSz="905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807" algn="l" defTabSz="905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6565" algn="l" defTabSz="905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9339" algn="l" defTabSz="905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102" algn="l" defTabSz="905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-capital.info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="" xmlns:a16="http://schemas.microsoft.com/office/drawing/2014/main" id="{50C7CEDD-DA38-C048-9730-CAC136980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380" y="2491567"/>
            <a:ext cx="5259240" cy="500112"/>
          </a:xfrm>
        </p:spPr>
        <p:txBody>
          <a:bodyPr>
            <a:noAutofit/>
          </a:bodyPr>
          <a:lstStyle/>
          <a:p>
            <a:pPr algn="ctr"/>
            <a:r>
              <a:rPr lang="de-DE" sz="3600" dirty="0" smtClean="0"/>
              <a:t>Index Capital</a:t>
            </a:r>
            <a:endParaRPr lang="de-DE" sz="3600" dirty="0"/>
          </a:p>
        </p:txBody>
      </p:sp>
      <p:sp>
        <p:nvSpPr>
          <p:cNvPr id="15" name="Textfeld 14">
            <a:extLst>
              <a:ext uri="{FF2B5EF4-FFF2-40B4-BE49-F238E27FC236}">
                <a16:creationId xmlns="" xmlns:a16="http://schemas.microsoft.com/office/drawing/2014/main" id="{E84C9ACA-59EB-A84F-92E6-6DB24B863A61}"/>
              </a:ext>
            </a:extLst>
          </p:cNvPr>
          <p:cNvSpPr txBox="1"/>
          <p:nvPr/>
        </p:nvSpPr>
        <p:spPr>
          <a:xfrm>
            <a:off x="1639229" y="3295188"/>
            <a:ext cx="6166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Das sicherste Portfolio aller Zeiten </a:t>
            </a:r>
            <a:br>
              <a:rPr lang="de-DE" sz="2400" b="1" dirty="0" smtClean="0"/>
            </a:br>
            <a:r>
              <a:rPr lang="de-DE" sz="2400" b="1" dirty="0" smtClean="0"/>
              <a:t>für langfristige Anlageziele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b="1" dirty="0" smtClean="0"/>
              <a:t>Projektbeispiel: Ultrastabil 15+ </a:t>
            </a:r>
            <a:endParaRPr lang="de-DE" sz="2400" b="1" dirty="0"/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D88185F4-A143-C741-B069-42B32CD2C2CE}"/>
              </a:ext>
            </a:extLst>
          </p:cNvPr>
          <p:cNvSpPr txBox="1"/>
          <p:nvPr/>
        </p:nvSpPr>
        <p:spPr>
          <a:xfrm>
            <a:off x="2634338" y="5423129"/>
            <a:ext cx="3875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Dr. Andreas </a:t>
            </a:r>
            <a:r>
              <a:rPr lang="de-DE" sz="1200" dirty="0" smtClean="0"/>
              <a:t>Beck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854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5CA93C8B-398F-184F-BFCE-E6D13304E4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4300" y="1676780"/>
            <a:ext cx="7995399" cy="441630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Investition in das Eigenkapital der Weltwirtschaft. Steuerung über die Eigenkapitalrentabilität (Gleichwert-Index)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Über 10.000 Aktien, große und kleine Unternehmen, Industrie- und Schwellenländer. Sehr breite Risikostreuung.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Hohe Aktienquote (Neutral: 80%)</a:t>
            </a:r>
            <a:endParaRPr lang="de-DE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Beimischung sicherer Anleihen (Staatsanleihen Deutschland, Frankreich, USA, ..)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In der Krise werden Anleihen verkauft und die Aktienquote auf bis zu 100% erhöht.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Nach der Krise werden die Aktien wieder entsprechend abgebaut.</a:t>
            </a: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400" dirty="0" smtClean="0"/>
              <a:t>Das sicherste Portfolio aller Zeiten ist überraschend einfach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9732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48210940"/>
              </p:ext>
            </p:extLst>
          </p:nvPr>
        </p:nvGraphicFramePr>
        <p:xfrm>
          <a:off x="122663" y="2207941"/>
          <a:ext cx="8854069" cy="2572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8538"/>
                <a:gridCol w="2134463"/>
                <a:gridCol w="869596"/>
                <a:gridCol w="847009"/>
                <a:gridCol w="2134463"/>
              </a:tblGrid>
              <a:tr h="6340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smtClean="0">
                          <a:effectLst/>
                          <a:latin typeface="+mn-lt"/>
                        </a:rPr>
                        <a:t>Regionen 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effectLst/>
                        </a:rPr>
                        <a:t>Marktkapitalisierung Index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>
                          <a:effectLst/>
                        </a:rPr>
                        <a:t>KGV </a:t>
                      </a:r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KBW</a:t>
                      </a:r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 smtClean="0">
                          <a:effectLst/>
                        </a:rPr>
                        <a:t>Gleichwert</a:t>
                      </a:r>
                      <a:r>
                        <a:rPr lang="de-DE" sz="1600" b="1" u="none" strike="noStrike" baseline="0" dirty="0" smtClean="0">
                          <a:effectLst/>
                        </a:rPr>
                        <a:t> </a:t>
                      </a:r>
                      <a:br>
                        <a:rPr lang="de-DE" sz="1600" b="1" u="none" strike="noStrike" baseline="0" dirty="0" smtClean="0">
                          <a:effectLst/>
                        </a:rPr>
                      </a:br>
                      <a:r>
                        <a:rPr lang="de-DE" sz="1600" b="1" u="none" strike="noStrike" dirty="0" smtClean="0">
                          <a:effectLst/>
                        </a:rPr>
                        <a:t>Index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310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 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 </a:t>
                      </a:r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 </a:t>
                      </a:r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 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310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MSCI North </a:t>
                      </a:r>
                      <a:r>
                        <a:rPr lang="de-DE" sz="1600" b="1" u="none" strike="noStrike" dirty="0" err="1">
                          <a:effectLst/>
                        </a:rPr>
                        <a:t>America</a:t>
                      </a:r>
                      <a:r>
                        <a:rPr lang="de-DE" sz="1600" b="1" u="none" strike="noStrike" dirty="0">
                          <a:effectLst/>
                        </a:rPr>
                        <a:t> IMI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58%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21,5</a:t>
                      </a:r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3,14</a:t>
                      </a:r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44%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310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MSCI Europe IMI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19%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16,0</a:t>
                      </a:r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1,81</a:t>
                      </a:r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23%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310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>
                          <a:effectLst/>
                        </a:rPr>
                        <a:t>MSCI Pacific IMI</a:t>
                      </a:r>
                      <a:endParaRPr lang="de-DE" sz="16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11%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14,1</a:t>
                      </a:r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1,37</a:t>
                      </a:r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17%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310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MSCI Emerging </a:t>
                      </a:r>
                      <a:r>
                        <a:rPr lang="de-DE" sz="1600" b="1" u="none" strike="noStrike" dirty="0" err="1">
                          <a:effectLst/>
                        </a:rPr>
                        <a:t>Markets</a:t>
                      </a:r>
                      <a:r>
                        <a:rPr lang="de-DE" sz="1600" b="1" u="none" strike="noStrike" dirty="0">
                          <a:effectLst/>
                        </a:rPr>
                        <a:t> IMI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12%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13,8</a:t>
                      </a:r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1,61</a:t>
                      </a:r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 dirty="0" smtClean="0">
                          <a:effectLst/>
                        </a:rPr>
                        <a:t>16%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2310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 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 </a:t>
                      </a:r>
                      <a:endParaRPr lang="de-DE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 </a:t>
                      </a:r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>
                          <a:effectLst/>
                        </a:rPr>
                        <a:t> </a:t>
                      </a:r>
                      <a:endParaRPr lang="de-DE" sz="16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 </a:t>
                      </a:r>
                      <a:endParaRPr lang="de-DE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Gleichwert Index der investierbaren Welt 05/2019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5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400" dirty="0"/>
              <a:t>Zusammenfassung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0729D1B4-6ECB-CA4B-9D0C-685AFD1AB64F}"/>
              </a:ext>
            </a:extLst>
          </p:cNvPr>
          <p:cNvSpPr/>
          <p:nvPr/>
        </p:nvSpPr>
        <p:spPr>
          <a:xfrm>
            <a:off x="492201" y="1316707"/>
            <a:ext cx="80942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Langfristig ausgerichtetes Risikomanagement stellt einen wesentlichen </a:t>
            </a:r>
            <a:r>
              <a:rPr lang="de-DE" b="1" dirty="0"/>
              <a:t>zusätzlichen Renditetreiber </a:t>
            </a:r>
            <a:r>
              <a:rPr lang="de-DE" dirty="0"/>
              <a:t>dar, wenn die Dynamik der Märkte Teil des Managementansatzes darstellt. Dadurch erhöhen sich die mit hoher Wahrscheinlichkeit erzielbaren langfristigen Renditen.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Dies erfordert eine Portfoliostruktur, in der über eine </a:t>
            </a:r>
            <a:r>
              <a:rPr lang="de-DE" b="1" dirty="0"/>
              <a:t>antizyklische Steuerung</a:t>
            </a:r>
            <a:r>
              <a:rPr lang="de-DE" dirty="0"/>
              <a:t> der Aktienquote </a:t>
            </a:r>
            <a:r>
              <a:rPr lang="de-DE" b="1" dirty="0"/>
              <a:t>Ultrastabilität</a:t>
            </a:r>
            <a:r>
              <a:rPr lang="de-DE" dirty="0"/>
              <a:t> </a:t>
            </a:r>
            <a:r>
              <a:rPr lang="de-DE" b="1" dirty="0"/>
              <a:t>erzeugt</a:t>
            </a:r>
            <a:r>
              <a:rPr lang="de-DE" dirty="0"/>
              <a:t> wird.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Anleger bekommen heute in der Vermögensverwaltung einheitliche Lösungen, die sich nur bezogen auf die Aktienquote unterscheiden. Das unterlegte Risikomodell ist immer gleich. </a:t>
            </a:r>
            <a:r>
              <a:rPr lang="de-DE" dirty="0" smtClean="0"/>
              <a:t>Langfristigen Anlegern bietet ein ultrastabiles </a:t>
            </a:r>
            <a:r>
              <a:rPr lang="de-DE" b="1" dirty="0"/>
              <a:t>Portfolio </a:t>
            </a:r>
            <a:r>
              <a:rPr lang="de-DE" dirty="0" smtClean="0"/>
              <a:t>einen </a:t>
            </a:r>
            <a:r>
              <a:rPr lang="de-DE" dirty="0"/>
              <a:t>hohen Kundennutzen.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Eine solche Lösung für die private Altersvorsorge lässt sich transparent und zu sehr niedrigen Kosten realisieren.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1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393776" y="2063970"/>
            <a:ext cx="7110995" cy="4113648"/>
          </a:xfrm>
        </p:spPr>
        <p:txBody>
          <a:bodyPr numCol="1" anchor="ctr" anchorCtr="0">
            <a:noAutofit/>
          </a:bodyPr>
          <a:lstStyle/>
          <a:p>
            <a:pPr marL="7429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Dipl. </a:t>
            </a:r>
            <a:r>
              <a:rPr lang="de-DE" sz="1600" dirty="0" smtClean="0"/>
              <a:t>Mathematiker</a:t>
            </a:r>
            <a:endParaRPr lang="de-DE" sz="1600" dirty="0"/>
          </a:p>
          <a:p>
            <a:pPr marL="7429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Schwerpunkt: </a:t>
            </a:r>
            <a:r>
              <a:rPr lang="de-DE" sz="1600" dirty="0" smtClean="0"/>
              <a:t>Risikosteuerung </a:t>
            </a:r>
            <a:br>
              <a:rPr lang="de-DE" sz="1600" dirty="0" smtClean="0"/>
            </a:br>
            <a:r>
              <a:rPr lang="de-DE" sz="1600" dirty="0" smtClean="0"/>
              <a:t>in Wertpapierportfolios</a:t>
            </a:r>
          </a:p>
          <a:p>
            <a:pPr marL="7429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Über 20 Jahre Beratung von </a:t>
            </a:r>
            <a:br>
              <a:rPr lang="de-DE" sz="1600" dirty="0" smtClean="0"/>
            </a:br>
            <a:r>
              <a:rPr lang="de-DE" sz="1600" dirty="0" smtClean="0"/>
              <a:t>führenden Banken im deutsch-</a:t>
            </a:r>
            <a:br>
              <a:rPr lang="de-DE" sz="1600" dirty="0" smtClean="0"/>
            </a:br>
            <a:r>
              <a:rPr lang="de-DE" sz="1600" dirty="0" smtClean="0"/>
              <a:t>sprachigen Raum</a:t>
            </a:r>
            <a:endParaRPr lang="de-DE" sz="1600" dirty="0"/>
          </a:p>
          <a:p>
            <a:pPr marL="7429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Beratung vermögender </a:t>
            </a:r>
            <a:br>
              <a:rPr lang="de-DE" sz="1600" dirty="0" smtClean="0"/>
            </a:br>
            <a:r>
              <a:rPr lang="de-DE" sz="1600" dirty="0" smtClean="0"/>
              <a:t>Familien und Stiftungen </a:t>
            </a:r>
            <a:endParaRPr lang="de-DE" sz="1600" dirty="0"/>
          </a:p>
          <a:p>
            <a:pPr marL="7429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Langjährige Tätigkeit im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Asset-Manager</a:t>
            </a:r>
          </a:p>
          <a:p>
            <a:pPr marL="7429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Entwicklung des ersten vermögensverwaltenden ETF:</a:t>
            </a:r>
            <a:br>
              <a:rPr lang="de-DE" sz="1600" dirty="0" smtClean="0"/>
            </a:br>
            <a:r>
              <a:rPr lang="de-DE" sz="1600" dirty="0" err="1" smtClean="0"/>
              <a:t>Xtrackers</a:t>
            </a:r>
            <a:r>
              <a:rPr lang="de-DE" sz="1600" dirty="0" smtClean="0"/>
              <a:t> Portfolio ETF (WKN DBX0BT)</a:t>
            </a:r>
          </a:p>
          <a:p>
            <a:pPr marL="7429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Informationen: </a:t>
            </a:r>
            <a:r>
              <a:rPr lang="de-DE" sz="1600" dirty="0" smtClean="0">
                <a:hlinkClick r:id="rId3"/>
              </a:rPr>
              <a:t>www.index-capital.info</a:t>
            </a:r>
            <a:endParaRPr lang="de-DE" sz="1600" dirty="0"/>
          </a:p>
          <a:p>
            <a:pPr marL="7429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Hintergründe zum „sichersten Portfolio aller Zeiten“ im </a:t>
            </a:r>
            <a:r>
              <a:rPr lang="de-DE" sz="1600" dirty="0"/>
              <a:t>Interview: https://www.youtube.com/watch?v=T213vaAJQD8&amp;t=1102s</a:t>
            </a:r>
            <a:endParaRPr lang="de-DE" sz="1600" dirty="0" smtClean="0"/>
          </a:p>
          <a:p>
            <a:pPr marL="7429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7429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="" xmlns:a16="http://schemas.microsoft.com/office/drawing/2014/main" id="{2E7B7E33-F471-A940-B21D-4B9F4004212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57" y="1303895"/>
            <a:ext cx="3935413" cy="303208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dirty="0"/>
              <a:t>Über Dr. Andreas Beck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0216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203" y="828578"/>
            <a:ext cx="8505214" cy="37963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400" dirty="0" smtClean="0"/>
              <a:t>Kurzfristiges Risikomanagement ist langfristig schlimmer als Krisen</a:t>
            </a:r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B760554D-DD59-014A-BDE2-98F9E942F32B}"/>
              </a:ext>
            </a:extLst>
          </p:cNvPr>
          <p:cNvSpPr/>
          <p:nvPr/>
        </p:nvSpPr>
        <p:spPr>
          <a:xfrm>
            <a:off x="579667" y="5737034"/>
            <a:ext cx="806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Quelle </a:t>
            </a:r>
            <a:r>
              <a:rPr lang="de-DE" sz="800" dirty="0" err="1"/>
              <a:t>Morningstar</a:t>
            </a:r>
            <a:r>
              <a:rPr lang="de-DE" sz="800" dirty="0"/>
              <a:t>. Zeitraum 12/2008 bis 12/2018. Die vermögensverwaltenden Portfolios werden durch die Peergroup Daten von </a:t>
            </a:r>
            <a:r>
              <a:rPr lang="de-DE" sz="800" dirty="0" err="1"/>
              <a:t>Morningstar</a:t>
            </a:r>
            <a:r>
              <a:rPr lang="de-DE" sz="800" dirty="0"/>
              <a:t> abgebildet. 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Benchmark</a:t>
            </a:r>
            <a:r>
              <a:rPr lang="de-DE" sz="800" dirty="0"/>
              <a:t>: Defensiv 25% FTSE World </a:t>
            </a:r>
            <a:r>
              <a:rPr lang="de-DE" sz="800" dirty="0" err="1"/>
              <a:t>Equities</a:t>
            </a:r>
            <a:r>
              <a:rPr lang="de-DE" sz="800" dirty="0"/>
              <a:t>/75% Barclays Euro </a:t>
            </a:r>
            <a:r>
              <a:rPr lang="de-DE" sz="800" dirty="0" err="1"/>
              <a:t>Agg</a:t>
            </a:r>
            <a:r>
              <a:rPr lang="de-DE" sz="800" dirty="0"/>
              <a:t>. Bonds; Ausgewogen 50% FTSE World </a:t>
            </a:r>
            <a:r>
              <a:rPr lang="de-DE" sz="800" dirty="0" err="1"/>
              <a:t>Equities</a:t>
            </a:r>
            <a:r>
              <a:rPr lang="de-DE" sz="800" dirty="0"/>
              <a:t>/50% Barclays Euro </a:t>
            </a:r>
            <a:r>
              <a:rPr lang="de-DE" sz="800" dirty="0" err="1"/>
              <a:t>Agg</a:t>
            </a:r>
            <a:r>
              <a:rPr lang="de-DE" sz="800" dirty="0"/>
              <a:t>. Bonds; </a:t>
            </a: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800" dirty="0" smtClean="0"/>
              <a:t>Offensiv </a:t>
            </a:r>
            <a:r>
              <a:rPr lang="de-DE" sz="800" dirty="0"/>
              <a:t>75% FTSE World </a:t>
            </a:r>
            <a:r>
              <a:rPr lang="de-DE" sz="800" dirty="0" err="1"/>
              <a:t>Equities</a:t>
            </a:r>
            <a:r>
              <a:rPr lang="de-DE" sz="800" dirty="0"/>
              <a:t>/25% Barclays Euro </a:t>
            </a:r>
            <a:r>
              <a:rPr lang="de-DE" sz="800" dirty="0" err="1"/>
              <a:t>Agg</a:t>
            </a:r>
            <a:r>
              <a:rPr lang="de-DE" sz="800" dirty="0"/>
              <a:t>. Bonds.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ECAFB996-483F-3B4D-9F0E-3C37AE5CD848}"/>
              </a:ext>
            </a:extLst>
          </p:cNvPr>
          <p:cNvSpPr/>
          <p:nvPr/>
        </p:nvSpPr>
        <p:spPr>
          <a:xfrm>
            <a:off x="534490" y="1558835"/>
            <a:ext cx="85855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Vergleich eines repräsentativen Durchschnitts </a:t>
            </a:r>
            <a:r>
              <a:rPr lang="de-DE" b="1" dirty="0"/>
              <a:t>vermögensverwaltender Portfolios </a:t>
            </a:r>
            <a:r>
              <a:rPr lang="de-DE" dirty="0"/>
              <a:t>langfristig (10 Jahre) mit ihrer passiven Benchmark:</a:t>
            </a:r>
          </a:p>
          <a:p>
            <a:endParaRPr lang="de-DE" dirty="0"/>
          </a:p>
          <a:p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</a:rPr>
              <a:t>Underperformance</a:t>
            </a:r>
            <a:endParaRPr lang="de-DE" dirty="0"/>
          </a:p>
          <a:p>
            <a:endParaRPr lang="de-DE" dirty="0"/>
          </a:p>
          <a:p>
            <a:r>
              <a:rPr lang="de-DE" dirty="0"/>
              <a:t>Defensive Portfolios	40,2 %-Punkte weniger Rendite als die Benchmark</a:t>
            </a:r>
          </a:p>
          <a:p>
            <a:endParaRPr lang="de-DE" dirty="0"/>
          </a:p>
          <a:p>
            <a:r>
              <a:rPr lang="de-DE" dirty="0"/>
              <a:t>Ausgewogene Portfolios	75,7 %-Punkte weniger Rendite als die Benchmark</a:t>
            </a:r>
          </a:p>
          <a:p>
            <a:endParaRPr lang="de-DE" dirty="0"/>
          </a:p>
          <a:p>
            <a:r>
              <a:rPr lang="de-DE" dirty="0"/>
              <a:t>Offensive Portfolios	94,2 %-Punkte weniger Rendite als die </a:t>
            </a:r>
            <a:r>
              <a:rPr lang="de-DE" dirty="0" smtClean="0"/>
              <a:t>Benchmark</a:t>
            </a:r>
          </a:p>
          <a:p>
            <a:endParaRPr lang="de-DE" dirty="0"/>
          </a:p>
          <a:p>
            <a:r>
              <a:rPr lang="de-DE" dirty="0" smtClean="0"/>
              <a:t>Ursache: Klassisches Risikomanagement ist </a:t>
            </a:r>
            <a:r>
              <a:rPr lang="de-DE" b="1" dirty="0" smtClean="0"/>
              <a:t>kurzfristig</a:t>
            </a:r>
            <a:r>
              <a:rPr lang="de-DE" dirty="0" smtClean="0"/>
              <a:t> ausgelegt. </a:t>
            </a:r>
            <a:br>
              <a:rPr lang="de-DE" dirty="0" smtClean="0"/>
            </a:br>
            <a:r>
              <a:rPr lang="de-DE" dirty="0" smtClean="0"/>
              <a:t>Das verursacht zyklisches Verhalten und kostet langfristig viel Rendite.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1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400" dirty="0" smtClean="0"/>
              <a:t>Zeitsensitives Risikomanagement: Die lange Frist</a:t>
            </a:r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5A13F6A7-0194-EF4A-BF82-0059C70BA982}"/>
              </a:ext>
            </a:extLst>
          </p:cNvPr>
          <p:cNvSpPr/>
          <p:nvPr/>
        </p:nvSpPr>
        <p:spPr>
          <a:xfrm>
            <a:off x="616641" y="2073031"/>
            <a:ext cx="8187971" cy="34778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200" dirty="0" smtClean="0"/>
              <a:t>Paradigmenwechsel: Es geht nicht um Wertpapiere, sondern um die eigentlichen Renditequellen </a:t>
            </a:r>
          </a:p>
          <a:p>
            <a:r>
              <a:rPr lang="de-DE" sz="2200" dirty="0" smtClean="0"/>
              <a:t>		</a:t>
            </a:r>
            <a:br>
              <a:rPr lang="de-DE" sz="2200" dirty="0" smtClean="0"/>
            </a:br>
            <a:r>
              <a:rPr lang="de-DE" sz="2200" dirty="0" smtClean="0"/>
              <a:t>		Eigenkapital / Fremdkapital / Wetten </a:t>
            </a:r>
          </a:p>
          <a:p>
            <a:endParaRPr lang="de-DE" sz="2200" dirty="0" smtClean="0"/>
          </a:p>
          <a:p>
            <a:pPr marL="285750" indent="-285750">
              <a:buFontTx/>
              <a:buChar char="-"/>
            </a:pPr>
            <a:r>
              <a:rPr lang="de-DE" sz="2200" dirty="0" smtClean="0"/>
              <a:t>Welche Renditequellen sind durch Krisen nicht gefährdet?</a:t>
            </a:r>
          </a:p>
          <a:p>
            <a:pPr marL="285750" indent="-285750">
              <a:buFontTx/>
              <a:buChar char="-"/>
            </a:pPr>
            <a:endParaRPr lang="de-DE" sz="2200" dirty="0" smtClean="0"/>
          </a:p>
          <a:p>
            <a:pPr marL="285750" indent="-285750">
              <a:buFontTx/>
              <a:buChar char="-"/>
            </a:pPr>
            <a:r>
              <a:rPr lang="de-DE" sz="2200" dirty="0" smtClean="0"/>
              <a:t>Reicht der Zinseszins-Effekt dieser Renditen, um langfristig </a:t>
            </a:r>
            <a:br>
              <a:rPr lang="de-DE" sz="2200" dirty="0" smtClean="0"/>
            </a:br>
            <a:r>
              <a:rPr lang="de-DE" sz="2200" dirty="0" smtClean="0"/>
              <a:t>die Kursschwankungen der Wertpapier zu kompensieren?</a:t>
            </a:r>
            <a:endParaRPr lang="de-DE" sz="2200" dirty="0"/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377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203" y="899420"/>
            <a:ext cx="7995399" cy="37963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400" dirty="0"/>
              <a:t>Exkurs: Wie reagiert ein System unter Stress?</a:t>
            </a:r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xmlns="" id="{CC715CD4-3D53-C64B-A71E-EFE42E8BCE3B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98" y="2001079"/>
            <a:ext cx="4001599" cy="2647764"/>
          </a:xfr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17F72C88-86B8-7C4E-850B-9454E68AD52A}"/>
              </a:ext>
            </a:extLst>
          </p:cNvPr>
          <p:cNvSpPr/>
          <p:nvPr/>
        </p:nvSpPr>
        <p:spPr>
          <a:xfrm>
            <a:off x="2286000" y="5496915"/>
            <a:ext cx="45720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de-DE" b="1" dirty="0"/>
              <a:t>Stabilität</a:t>
            </a:r>
            <a:r>
              <a:rPr lang="de-DE" dirty="0"/>
              <a:t>: Stress erzeugt wenig Chaos</a:t>
            </a:r>
          </a:p>
          <a:p>
            <a:pPr algn="ctr"/>
            <a:endParaRPr lang="de-DE" dirty="0"/>
          </a:p>
          <a:p>
            <a:pPr algn="ctr"/>
            <a:r>
              <a:rPr lang="de-DE" b="1" dirty="0"/>
              <a:t>Ultrastabilität</a:t>
            </a:r>
            <a:r>
              <a:rPr lang="de-DE" dirty="0"/>
              <a:t>: Stress erzeugt Ordnung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C4F1637D-41BA-4447-8B0F-F73CB7D96A68}"/>
              </a:ext>
            </a:extLst>
          </p:cNvPr>
          <p:cNvSpPr/>
          <p:nvPr/>
        </p:nvSpPr>
        <p:spPr>
          <a:xfrm>
            <a:off x="492203" y="2001079"/>
            <a:ext cx="3897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Ross </a:t>
            </a:r>
            <a:r>
              <a:rPr lang="de-DE" sz="1600" dirty="0" err="1"/>
              <a:t>Ashby</a:t>
            </a:r>
            <a:r>
              <a:rPr lang="de-DE" sz="1600" dirty="0"/>
              <a:t> baute 1947 die erste Maschine, die umso stabiler funktioniert, je stärker sie von außen gestört wird. </a:t>
            </a:r>
          </a:p>
          <a:p>
            <a:endParaRPr lang="de-DE" sz="1600" dirty="0"/>
          </a:p>
          <a:p>
            <a:r>
              <a:rPr lang="de-DE" sz="1600" dirty="0"/>
              <a:t>Seit 1940 untersuchte Norbert Wiener die logischen Grundlagen von „Ultrastabilität“. </a:t>
            </a:r>
          </a:p>
          <a:p>
            <a:endParaRPr lang="de-DE" sz="1600" dirty="0"/>
          </a:p>
          <a:p>
            <a:r>
              <a:rPr lang="de-DE" sz="1600" dirty="0"/>
              <a:t>Heinz von Foerster zeigte 1960, dass Ordnung aus Chaos entstehen kann, wenn im System eine homogene Zielorientierung vorhanden ist (</a:t>
            </a:r>
            <a:r>
              <a:rPr lang="de-DE" sz="1600" dirty="0" err="1"/>
              <a:t>Attraktor</a:t>
            </a:r>
            <a:r>
              <a:rPr lang="de-DE" sz="1600" dirty="0"/>
              <a:t>). 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2690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3FCB2901-9B9A-C649-AC32-7AA36B29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dirty="0"/>
              <a:t>Beispiel eines ultrastabilen Systems: </a:t>
            </a:r>
            <a:br>
              <a:rPr lang="de-DE" dirty="0"/>
            </a:br>
            <a:r>
              <a:rPr lang="de-DE" dirty="0"/>
              <a:t>Der Kapitalismus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b="1" i="1" dirty="0"/>
              <a:t/>
            </a:r>
            <a:br>
              <a:rPr lang="de-DE" b="1" i="1" dirty="0"/>
            </a:b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9B0295E1-5206-C14A-8073-2AB76E56B18A}"/>
              </a:ext>
            </a:extLst>
          </p:cNvPr>
          <p:cNvSpPr/>
          <p:nvPr/>
        </p:nvSpPr>
        <p:spPr>
          <a:xfrm>
            <a:off x="521685" y="1766621"/>
            <a:ext cx="793643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Trotz extremer Krisen wird der Kapitalismus immer stärker.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Treibende Kraft sind die Unternehmer. Zielorientierung: Eigenkapitalrendite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Unternehmern prüfen vor jeder Investition deren Rentabilität. Je größer die Krise, umso höher die für Neuinvestitionen geforderten Eigenkapitalrenditen.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Dieses Verhaltensmuster führt dazu, dass in Krisen einzelne Unternehmen, Branchen und Regionen zwar instabil werden, nicht aber das Wirtschaftssystem.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Daraus ergeben sich spezifische Anforderungen an ein langfristiges Risikomanagement.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4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xmlns="" id="{C7444C6A-1C5E-1F44-93D2-BAE234F34CE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38" y="1416043"/>
            <a:ext cx="2332035" cy="1565989"/>
          </a:xfrm>
        </p:spPr>
      </p:pic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xmlns="" id="{77FDFE72-43E4-2648-9147-D83834353FD8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38" y="3060186"/>
            <a:ext cx="2348982" cy="1565988"/>
          </a:xfrm>
        </p:spPr>
      </p:pic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xmlns="" id="{2D509378-A598-0944-99A1-24F444B7844B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27" y="4704328"/>
            <a:ext cx="2345593" cy="1565989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xmlns="" id="{B36D4D55-F73C-214C-8A14-4DF6AF88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wichtige Kennzahl: Die Eigenkapital-Rendite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84A4B9DC-F2FD-E74F-86D1-D0D4C2709EC8}"/>
              </a:ext>
            </a:extLst>
          </p:cNvPr>
          <p:cNvSpPr/>
          <p:nvPr/>
        </p:nvSpPr>
        <p:spPr>
          <a:xfrm>
            <a:off x="571596" y="4469883"/>
            <a:ext cx="4524511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b="1" dirty="0"/>
              <a:t>„Merksatz“ für lange Anlagedauer: </a:t>
            </a:r>
          </a:p>
          <a:p>
            <a:endParaRPr lang="de-DE" dirty="0"/>
          </a:p>
          <a:p>
            <a:r>
              <a:rPr lang="de-DE" dirty="0"/>
              <a:t>Durch den Zinseszinseffekt entscheidet die </a:t>
            </a:r>
            <a:r>
              <a:rPr lang="de-DE" b="1" dirty="0"/>
              <a:t>Rentabilität</a:t>
            </a:r>
            <a:r>
              <a:rPr lang="de-DE" dirty="0"/>
              <a:t> des eingesetzten Kapitals über das Risiko, sein Anlageziel zu verfehlen.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F3B675C7-A4F4-7647-B02B-7485F493DD11}"/>
              </a:ext>
            </a:extLst>
          </p:cNvPr>
          <p:cNvSpPr/>
          <p:nvPr/>
        </p:nvSpPr>
        <p:spPr>
          <a:xfrm>
            <a:off x="571597" y="1416043"/>
            <a:ext cx="452451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dirty="0"/>
              <a:t>Rentabilität des eingesetzten Kapitals (1/KGV</a:t>
            </a:r>
            <a:r>
              <a:rPr lang="de-DE" dirty="0" smtClean="0"/>
              <a:t>):</a:t>
            </a:r>
          </a:p>
          <a:p>
            <a:endParaRPr lang="de-DE" dirty="0"/>
          </a:p>
          <a:p>
            <a:r>
              <a:rPr lang="de-DE" b="1" dirty="0"/>
              <a:t>Eigenkapitalrendite</a:t>
            </a:r>
            <a:r>
              <a:rPr lang="de-DE" dirty="0"/>
              <a:t> (</a:t>
            </a:r>
            <a:r>
              <a:rPr lang="de-DE" dirty="0">
                <a:solidFill>
                  <a:srgbClr val="E89E74"/>
                </a:solidFill>
              </a:rPr>
              <a:t>ROE</a:t>
            </a:r>
            <a:r>
              <a:rPr lang="de-DE" dirty="0"/>
              <a:t>) der </a:t>
            </a:r>
            <a:r>
              <a:rPr lang="de-DE" dirty="0" smtClean="0"/>
              <a:t>Unternehmen und </a:t>
            </a:r>
            <a:r>
              <a:rPr lang="de-DE" b="1" dirty="0"/>
              <a:t>d</a:t>
            </a:r>
            <a:r>
              <a:rPr lang="de-DE" b="1" dirty="0" smtClean="0"/>
              <a:t>er </a:t>
            </a:r>
            <a:r>
              <a:rPr lang="de-DE" b="1" dirty="0"/>
              <a:t>Preis</a:t>
            </a:r>
            <a:r>
              <a:rPr lang="de-DE" dirty="0"/>
              <a:t>, der am Kapitalmarkt </a:t>
            </a:r>
            <a:r>
              <a:rPr lang="de-DE" b="1" dirty="0"/>
              <a:t>für die Beteiligung am Eigenkapital</a:t>
            </a:r>
            <a:r>
              <a:rPr lang="de-DE" dirty="0"/>
              <a:t> der Unternehmen aufgewendet werden muss (</a:t>
            </a:r>
            <a:r>
              <a:rPr lang="de-DE" dirty="0">
                <a:solidFill>
                  <a:srgbClr val="0070C0"/>
                </a:solidFill>
              </a:rPr>
              <a:t>KBV</a:t>
            </a:r>
            <a:r>
              <a:rPr lang="de-DE" dirty="0"/>
              <a:t>).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DC377AB2-8C45-8F42-A02B-3A67D8B4B838}"/>
              </a:ext>
            </a:extLst>
          </p:cNvPr>
          <p:cNvSpPr txBox="1"/>
          <p:nvPr/>
        </p:nvSpPr>
        <p:spPr>
          <a:xfrm>
            <a:off x="7250180" y="1370677"/>
            <a:ext cx="338554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100" dirty="0"/>
              <a:t>US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BD5C375F-71EE-1540-9015-5C52B979A94C}"/>
              </a:ext>
            </a:extLst>
          </p:cNvPr>
          <p:cNvSpPr txBox="1"/>
          <p:nvPr/>
        </p:nvSpPr>
        <p:spPr>
          <a:xfrm>
            <a:off x="7241198" y="3016129"/>
            <a:ext cx="463588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100" dirty="0"/>
              <a:t>EMU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B64B2CB3-2D15-F743-A650-CB9AF5AD5E26}"/>
              </a:ext>
            </a:extLst>
          </p:cNvPr>
          <p:cNvSpPr txBox="1"/>
          <p:nvPr/>
        </p:nvSpPr>
        <p:spPr>
          <a:xfrm>
            <a:off x="7313332" y="4670231"/>
            <a:ext cx="39145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200" dirty="0"/>
              <a:t>EM</a:t>
            </a:r>
          </a:p>
        </p:txBody>
      </p:sp>
    </p:spTree>
    <p:extLst>
      <p:ext uri="{BB962C8B-B14F-4D97-AF65-F5344CB8AC3E}">
        <p14:creationId xmlns:p14="http://schemas.microsoft.com/office/powerpoint/2010/main" val="22792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5CA93C8B-398F-184F-BFCE-E6D13304E43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de-DE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400" dirty="0" smtClean="0"/>
              <a:t>Exkurs: US Aktien in der Finanzkrise</a:t>
            </a:r>
            <a:endParaRPr lang="de-DE" sz="24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1A75B68F-A654-B84A-8DA7-B77B59EA24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14306" y="1907006"/>
          <a:ext cx="5650026" cy="3364624"/>
        </p:xfrm>
        <a:graphic>
          <a:graphicData uri="http://schemas.openxmlformats.org/drawingml/2006/table">
            <a:tbl>
              <a:tblPr/>
              <a:tblGrid>
                <a:gridCol w="346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955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087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4612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10289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28,7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19,5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-5,2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-8,4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-18,5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-37,0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-5,6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-10,7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-2,9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15,1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-0,2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-1,6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028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13,9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12,0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11,4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21,8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xmlns="" id="{63177B05-AC9C-D047-9FB3-68C0CB77EF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8933" y="2527501"/>
          <a:ext cx="1967980" cy="2123634"/>
        </p:xfrm>
        <a:graphic>
          <a:graphicData uri="http://schemas.openxmlformats.org/drawingml/2006/table">
            <a:tbl>
              <a:tblPr/>
              <a:tblGrid>
                <a:gridCol w="317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0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02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48128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 – 2017: Total Returns (%) USD</a:t>
                      </a:r>
                    </a:p>
                  </a:txBody>
                  <a:tcPr marL="80615" marR="80615" marT="40307" marB="403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1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 Equity</a:t>
                      </a:r>
                      <a:r>
                        <a:rPr lang="de-DE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Market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615" marR="80615" marT="40307" marB="403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12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-15% 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12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-9% bis -15%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12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-4% bis -9%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12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 bis -4%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812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 bis 4%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812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 bis 9%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812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 bis 15%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8128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15%</a:t>
                      </a: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8128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97" marR="8397" marT="83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8128">
                <a:tc gridSpan="3"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615" marR="80615" marT="40307" marB="40307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4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5CA93C8B-398F-184F-BFCE-E6D13304E43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de-DE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400" dirty="0" smtClean="0"/>
              <a:t>Exkurs: Der US Aktienmarkt seit 1926</a:t>
            </a:r>
            <a:endParaRPr lang="de-DE" sz="2400" dirty="0"/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xmlns="" id="{BC019BF6-A32B-5946-9DD4-14F53CE7A96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68933" y="1907005"/>
          <a:ext cx="7997794" cy="3913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Arbeitsblatt" r:id="rId5" imgW="70113457" imgH="17535615" progId="Excel.Sheet.12">
                  <p:embed/>
                </p:oleObj>
              </mc:Choice>
              <mc:Fallback>
                <p:oleObj name="Arbeitsblatt" r:id="rId5" imgW="70113457" imgH="17535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933" y="1907005"/>
                        <a:ext cx="7997794" cy="3913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5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="" xmlns:a16="http://schemas.microsoft.com/office/drawing/2014/main" id="{5CA93C8B-398F-184F-BFCE-E6D13304E43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4300" y="1676780"/>
            <a:ext cx="7995399" cy="441630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Der </a:t>
            </a:r>
            <a:r>
              <a:rPr lang="de-DE" sz="2000" b="1" dirty="0"/>
              <a:t>Kapitalmarkt ist ein dynamisches System. </a:t>
            </a:r>
            <a:r>
              <a:rPr lang="de-DE" sz="2000" dirty="0"/>
              <a:t>Bei einem Anlagehorizont von 10+ Jahren sind </a:t>
            </a:r>
            <a:r>
              <a:rPr lang="de-DE" sz="2000" b="1" dirty="0"/>
              <a:t>Krisen</a:t>
            </a:r>
            <a:r>
              <a:rPr lang="de-DE" sz="2000" dirty="0"/>
              <a:t> am Aktienmarkt </a:t>
            </a:r>
            <a:r>
              <a:rPr lang="de-DE" sz="2000" b="1" dirty="0"/>
              <a:t>die Regel </a:t>
            </a:r>
            <a:r>
              <a:rPr lang="de-DE" sz="2000" dirty="0"/>
              <a:t>und nicht die Ausnahme</a:t>
            </a:r>
            <a:r>
              <a:rPr lang="de-DE" sz="2000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Das </a:t>
            </a:r>
            <a:r>
              <a:rPr lang="de-DE" sz="2000" b="1" dirty="0"/>
              <a:t>Risiko steigt, </a:t>
            </a:r>
            <a:r>
              <a:rPr lang="de-DE" sz="2000" dirty="0"/>
              <a:t>dass ganze Unternehmenssegmente in einer Krise nachhaltig Schaden zu nehmen</a:t>
            </a:r>
            <a:r>
              <a:rPr lang="de-DE" sz="2000" dirty="0" smtClean="0"/>
              <a:t>.</a:t>
            </a:r>
            <a:endParaRPr lang="de-DE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Es ist nicht möglich eine Krise vorherzusagen. </a:t>
            </a:r>
            <a:r>
              <a:rPr lang="de-DE" sz="2000" b="1" dirty="0"/>
              <a:t>Es ist aber möglich zu entscheiden, ob man sich in einer Krise befindet oder nicht.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Risikoprämien sind über die Zeit nicht konstant. </a:t>
            </a:r>
            <a:r>
              <a:rPr lang="de-DE" sz="2000" b="1" dirty="0"/>
              <a:t>In Krisen steigen Risikoprämien. </a:t>
            </a:r>
            <a:endParaRPr lang="de-DE" sz="2000" dirty="0"/>
          </a:p>
          <a:p>
            <a:pPr>
              <a:lnSpc>
                <a:spcPct val="100000"/>
              </a:lnSpc>
            </a:pPr>
            <a:endParaRPr lang="de-DE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de-DE" sz="2400" dirty="0"/>
              <a:t>Die Hypothesen</a:t>
            </a:r>
          </a:p>
        </p:txBody>
      </p:sp>
    </p:spTree>
    <p:extLst>
      <p:ext uri="{BB962C8B-B14F-4D97-AF65-F5344CB8AC3E}">
        <p14:creationId xmlns:p14="http://schemas.microsoft.com/office/powerpoint/2010/main" val="16621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UNGSTEN">
  <a:themeElements>
    <a:clrScheme name="Benutzerdefiniert 3">
      <a:dk1>
        <a:srgbClr val="000000"/>
      </a:dk1>
      <a:lt1>
        <a:srgbClr val="FFFFFF"/>
      </a:lt1>
      <a:dk2>
        <a:srgbClr val="323436"/>
      </a:dk2>
      <a:lt2>
        <a:srgbClr val="9A9B9D"/>
      </a:lt2>
      <a:accent1>
        <a:srgbClr val="587DA6"/>
      </a:accent1>
      <a:accent2>
        <a:srgbClr val="968375"/>
      </a:accent2>
      <a:accent3>
        <a:srgbClr val="6F8F55"/>
      </a:accent3>
      <a:accent4>
        <a:srgbClr val="F7D772"/>
      </a:accent4>
      <a:accent5>
        <a:srgbClr val="E89E74"/>
      </a:accent5>
      <a:accent6>
        <a:srgbClr val="9777B5"/>
      </a:accent6>
      <a:hlink>
        <a:srgbClr val="000000"/>
      </a:hlink>
      <a:folHlink>
        <a:srgbClr val="000000"/>
      </a:folHlink>
    </a:clrScheme>
    <a:fontScheme name="TUNGSTEN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852</Words>
  <Application>Microsoft Office PowerPoint</Application>
  <PresentationFormat>On-screen Show (4:3)</PresentationFormat>
  <Paragraphs>289</Paragraphs>
  <Slides>13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5_TUNGSTEN</vt:lpstr>
      <vt:lpstr>Arbeitsblatt</vt:lpstr>
      <vt:lpstr>Index Capital</vt:lpstr>
      <vt:lpstr>Kurzfristiges Risikomanagement ist langfristig schlimmer als Krisen</vt:lpstr>
      <vt:lpstr>Zeitsensitives Risikomanagement: Die lange Frist</vt:lpstr>
      <vt:lpstr>Exkurs: Wie reagiert ein System unter Stress?</vt:lpstr>
      <vt:lpstr>Beispiel eines ultrastabilen Systems:  Der Kapitalismus  </vt:lpstr>
      <vt:lpstr>Die wichtige Kennzahl: Die Eigenkapital-Rendite</vt:lpstr>
      <vt:lpstr>Exkurs: US Aktien in der Finanzkrise</vt:lpstr>
      <vt:lpstr>Exkurs: Der US Aktienmarkt seit 1926</vt:lpstr>
      <vt:lpstr>Die Hypothesen</vt:lpstr>
      <vt:lpstr>Das sicherste Portfolio aller Zeiten ist überraschend einfach</vt:lpstr>
      <vt:lpstr>Gleichwert Index der investierbaren Welt 05/2019</vt:lpstr>
      <vt:lpstr>Zusammenfassung</vt:lpstr>
      <vt:lpstr>Über Dr. Andreas Beck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LK</dc:creator>
  <cp:lastModifiedBy>Kambor, Daniela</cp:lastModifiedBy>
  <cp:revision>1275</cp:revision>
  <cp:lastPrinted>2018-12-07T18:39:40Z</cp:lastPrinted>
  <dcterms:created xsi:type="dcterms:W3CDTF">2015-10-08T15:34:24Z</dcterms:created>
  <dcterms:modified xsi:type="dcterms:W3CDTF">2019-09-03T11:08:42Z</dcterms:modified>
</cp:coreProperties>
</file>